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18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301" r:id="rId18"/>
    <p:sldId id="302" r:id="rId19"/>
    <p:sldId id="304" r:id="rId20"/>
    <p:sldId id="305" r:id="rId21"/>
    <p:sldId id="306" r:id="rId22"/>
    <p:sldId id="282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</p:sldIdLst>
  <p:sldSz cx="9144000" cy="6858000" type="screen4x3"/>
  <p:notesSz cx="99250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855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472" y="0"/>
            <a:ext cx="4300855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BCAF-5DAD-4518-ABEF-7C90966E3719}" type="datetimeFigureOut">
              <a:rPr lang="ru-RU" smtClean="0"/>
              <a:pPr/>
              <a:t>08.07.2022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505" y="3271382"/>
            <a:ext cx="794004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0855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472" y="6456219"/>
            <a:ext cx="4300855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B96A7-9AD0-4E63-93BD-C1FDE454C2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16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B96A7-9AD0-4E63-93BD-C1FDE454C2C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B96A7-9AD0-4E63-93BD-C1FDE454C2C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53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B96A7-9AD0-4E63-93BD-C1FDE454C2C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26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rgbClr val="E4FF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rgbClr val="E4FF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85800" y="838200"/>
            <a:ext cx="7924800" cy="525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78023" y="220979"/>
            <a:ext cx="4059935" cy="420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1">
                <a:solidFill>
                  <a:srgbClr val="E4FF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94813" y="124411"/>
            <a:ext cx="3603625" cy="347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1">
                <a:solidFill>
                  <a:srgbClr val="E4FFF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7340" y="2105367"/>
            <a:ext cx="4643120" cy="309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71585" y="6461683"/>
            <a:ext cx="248920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umaschool3.narod.ru/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08557" y="429259"/>
            <a:ext cx="6336030" cy="11592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 smtClean="0">
                <a:solidFill>
                  <a:srgbClr val="2B5381"/>
                </a:solidFill>
                <a:latin typeface="Arial"/>
                <a:cs typeface="Arial"/>
              </a:rPr>
              <a:t>Администрация</a:t>
            </a:r>
            <a:r>
              <a:rPr lang="ru-RU" sz="1800" b="1" spc="-5" dirty="0" smtClean="0">
                <a:solidFill>
                  <a:srgbClr val="2B5381"/>
                </a:solidFill>
                <a:latin typeface="Arial"/>
                <a:cs typeface="Arial"/>
              </a:rPr>
              <a:t> муниципального </a:t>
            </a:r>
            <a:r>
              <a:rPr lang="ru-RU" b="1" spc="-5" dirty="0" smtClean="0">
                <a:solidFill>
                  <a:srgbClr val="2B5381"/>
                </a:solidFill>
                <a:latin typeface="Arial"/>
                <a:cs typeface="Arial"/>
              </a:rPr>
              <a:t>образования-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5" dirty="0" err="1" smtClean="0">
                <a:solidFill>
                  <a:srgbClr val="2B5381"/>
                </a:solidFill>
                <a:latin typeface="Arial"/>
                <a:cs typeface="Arial"/>
              </a:rPr>
              <a:t>Тумское</a:t>
            </a:r>
            <a:r>
              <a:rPr lang="ru-RU" b="1" spc="-5" dirty="0" smtClean="0">
                <a:solidFill>
                  <a:srgbClr val="2B5381"/>
                </a:solidFill>
                <a:latin typeface="Arial"/>
                <a:cs typeface="Arial"/>
              </a:rPr>
              <a:t> городское поселение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 err="1" smtClean="0">
                <a:solidFill>
                  <a:srgbClr val="2B5381"/>
                </a:solidFill>
                <a:latin typeface="Arial"/>
                <a:cs typeface="Arial"/>
              </a:rPr>
              <a:t>Клепиковского</a:t>
            </a:r>
            <a:r>
              <a:rPr lang="ru-RU" sz="1800" b="1" spc="-5" dirty="0" smtClean="0">
                <a:solidFill>
                  <a:srgbClr val="2B5381"/>
                </a:solidFill>
                <a:latin typeface="Arial"/>
                <a:cs typeface="Arial"/>
              </a:rPr>
              <a:t> муниципального района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 smtClean="0">
                <a:solidFill>
                  <a:srgbClr val="2B5381"/>
                </a:solidFill>
                <a:latin typeface="Arial"/>
                <a:cs typeface="Arial"/>
              </a:rPr>
              <a:t> Рязанской области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81125" y="3428150"/>
            <a:ext cx="6536055" cy="552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0000"/>
              </a:lnSpc>
              <a:spcBef>
                <a:spcPts val="100"/>
              </a:spcBef>
            </a:pP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27258" y="6047962"/>
            <a:ext cx="8712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 smtClean="0">
                <a:solidFill>
                  <a:srgbClr val="2B5381"/>
                </a:solidFill>
                <a:latin typeface="Times New Roman"/>
                <a:cs typeface="Times New Roman"/>
              </a:rPr>
              <a:t>201</a:t>
            </a:r>
            <a:r>
              <a:rPr lang="ru-RU" sz="1800" b="1" dirty="0" smtClean="0">
                <a:solidFill>
                  <a:srgbClr val="2B5381"/>
                </a:solidFill>
                <a:latin typeface="Times New Roman"/>
                <a:cs typeface="Times New Roman"/>
              </a:rPr>
              <a:t>9</a:t>
            </a:r>
            <a:r>
              <a:rPr sz="1800" b="1" spc="-100" dirty="0" smtClean="0">
                <a:solidFill>
                  <a:srgbClr val="2B5381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2B5381"/>
                </a:solidFill>
                <a:latin typeface="Times New Roman"/>
                <a:cs typeface="Times New Roman"/>
              </a:rPr>
              <a:t>год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752600"/>
            <a:ext cx="1042533" cy="15941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869" y="1447801"/>
            <a:ext cx="2888827" cy="20574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08557" y="3667176"/>
            <a:ext cx="65086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паспорт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образования-</a:t>
            </a: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Тумское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городское поселение </a:t>
            </a: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Клепиковского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Рязанской области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 txBox="1"/>
          <p:nvPr/>
        </p:nvSpPr>
        <p:spPr>
          <a:xfrm>
            <a:off x="3581400" y="139572"/>
            <a:ext cx="207137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i="1" spc="-45" dirty="0" smtClean="0">
                <a:solidFill>
                  <a:srgbClr val="E4FFFF"/>
                </a:solidFill>
                <a:latin typeface="Tahoma"/>
                <a:cs typeface="Tahoma"/>
              </a:rPr>
              <a:t>2.</a:t>
            </a:r>
            <a:r>
              <a:rPr lang="ru-RU" sz="2100" i="1" spc="-45" dirty="0" smtClean="0">
                <a:solidFill>
                  <a:srgbClr val="E4FFFF"/>
                </a:solidFill>
                <a:latin typeface="Tahoma"/>
                <a:cs typeface="Tahoma"/>
              </a:rPr>
              <a:t>3</a:t>
            </a:r>
            <a:r>
              <a:rPr sz="2100" i="1" spc="-45" dirty="0" smtClean="0">
                <a:solidFill>
                  <a:srgbClr val="E4FFFF"/>
                </a:solidFill>
                <a:latin typeface="Tahoma"/>
                <a:cs typeface="Tahoma"/>
              </a:rPr>
              <a:t>.</a:t>
            </a:r>
            <a:r>
              <a:rPr sz="2100" i="1" spc="-120" dirty="0" smtClean="0">
                <a:solidFill>
                  <a:srgbClr val="E4FFFF"/>
                </a:solidFill>
                <a:latin typeface="Tahoma"/>
                <a:cs typeface="Tahoma"/>
              </a:rPr>
              <a:t> </a:t>
            </a:r>
            <a:r>
              <a:rPr sz="2100" i="1" spc="-55" dirty="0">
                <a:solidFill>
                  <a:srgbClr val="E4FFFF"/>
                </a:solidFill>
                <a:latin typeface="Tahoma"/>
                <a:cs typeface="Tahoma"/>
              </a:rPr>
              <a:t>Образование</a:t>
            </a:r>
            <a:endParaRPr sz="2100" dirty="0">
              <a:latin typeface="Tahoma"/>
              <a:cs typeface="Tahoma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1930400" y="469984"/>
            <a:ext cx="6015990" cy="41293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5880" algn="ctr">
              <a:lnSpc>
                <a:spcPct val="100000"/>
              </a:lnSpc>
              <a:spcBef>
                <a:spcPts val="700"/>
              </a:spcBef>
            </a:pPr>
            <a:r>
              <a:rPr sz="2100" i="1" spc="-45" dirty="0" smtClean="0">
                <a:solidFill>
                  <a:srgbClr val="E4FFFF"/>
                </a:solidFill>
                <a:latin typeface="Tahoma"/>
                <a:cs typeface="Tahoma"/>
              </a:rPr>
              <a:t>2.</a:t>
            </a:r>
            <a:r>
              <a:rPr lang="ru-RU" sz="2100" i="1" spc="-45" dirty="0" smtClean="0">
                <a:solidFill>
                  <a:srgbClr val="E4FFFF"/>
                </a:solidFill>
                <a:latin typeface="Tahoma"/>
                <a:cs typeface="Tahoma"/>
              </a:rPr>
              <a:t>3</a:t>
            </a:r>
            <a:r>
              <a:rPr sz="2100" i="1" spc="-45" dirty="0" smtClean="0">
                <a:solidFill>
                  <a:srgbClr val="E4FFFF"/>
                </a:solidFill>
                <a:latin typeface="Tahoma"/>
                <a:cs typeface="Tahoma"/>
              </a:rPr>
              <a:t>.1</a:t>
            </a:r>
            <a:r>
              <a:rPr sz="2100" i="1" spc="-45" dirty="0">
                <a:solidFill>
                  <a:srgbClr val="E4FFFF"/>
                </a:solidFill>
                <a:latin typeface="Tahoma"/>
                <a:cs typeface="Tahoma"/>
              </a:rPr>
              <a:t>. </a:t>
            </a:r>
            <a:r>
              <a:rPr sz="2100" i="1" spc="-60" dirty="0" err="1">
                <a:solidFill>
                  <a:srgbClr val="E4FFFF"/>
                </a:solidFill>
                <a:latin typeface="Tahoma"/>
                <a:cs typeface="Tahoma"/>
              </a:rPr>
              <a:t>Общее</a:t>
            </a:r>
            <a:r>
              <a:rPr sz="2100" i="1" spc="-105" dirty="0">
                <a:solidFill>
                  <a:srgbClr val="E4FFFF"/>
                </a:solidFill>
                <a:latin typeface="Tahoma"/>
                <a:cs typeface="Tahoma"/>
              </a:rPr>
              <a:t> </a:t>
            </a:r>
            <a:r>
              <a:rPr sz="2100" i="1" spc="-55" dirty="0" err="1" smtClean="0">
                <a:solidFill>
                  <a:srgbClr val="E4FFFF"/>
                </a:solidFill>
                <a:latin typeface="Tahoma"/>
                <a:cs typeface="Tahoma"/>
              </a:rPr>
              <a:t>образование</a:t>
            </a:r>
            <a:endParaRPr sz="2100" dirty="0">
              <a:latin typeface="Tahoma"/>
              <a:cs typeface="Tahoma"/>
            </a:endParaRPr>
          </a:p>
        </p:txBody>
      </p:sp>
      <p:sp>
        <p:nvSpPr>
          <p:cNvPr id="287" name="object 28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10</a:t>
            </a:fld>
            <a:endParaRPr dirty="0"/>
          </a:p>
        </p:txBody>
      </p:sp>
      <p:sp>
        <p:nvSpPr>
          <p:cNvPr id="293" name="Текст 292"/>
          <p:cNvSpPr>
            <a:spLocks noGrp="1"/>
          </p:cNvSpPr>
          <p:nvPr>
            <p:ph type="body" idx="4294967295"/>
          </p:nvPr>
        </p:nvSpPr>
        <p:spPr>
          <a:xfrm>
            <a:off x="3810000" y="911385"/>
            <a:ext cx="4962525" cy="1785938"/>
          </a:xfrm>
        </p:spPr>
        <p:txBody>
          <a:bodyPr/>
          <a:lstStyle/>
          <a:p>
            <a:r>
              <a:rPr lang="ru-RU" dirty="0" smtClean="0"/>
              <a:t>    </a:t>
            </a:r>
            <a:r>
              <a:rPr lang="ru-RU" sz="1400" i="1" dirty="0" smtClean="0"/>
              <a:t>В </a:t>
            </a:r>
            <a:r>
              <a:rPr lang="ru-RU" sz="1400" i="1" dirty="0" err="1" smtClean="0"/>
              <a:t>р.п.Тума</a:t>
            </a:r>
            <a:r>
              <a:rPr lang="ru-RU" sz="1400" i="1" dirty="0" smtClean="0"/>
              <a:t> функционируют 2 общеобразовательные средние школы, в которых обучаются  около 900 учащихся 1-11 классов.</a:t>
            </a:r>
          </a:p>
          <a:p>
            <a:r>
              <a:rPr lang="ru-RU" sz="1400" i="1" dirty="0"/>
              <a:t> </a:t>
            </a:r>
            <a:r>
              <a:rPr lang="ru-RU" sz="1400" i="1" dirty="0" smtClean="0"/>
              <a:t>    С 2011 года в школах осуществляется поэтапный переход на федеральные государственные стандарты начального общего, основного общего образования, среднего общего образования.                 Обе школы принимают участие в реализации государственной программы Российской Федерации «Доступная среда»</a:t>
            </a:r>
          </a:p>
          <a:p>
            <a:endParaRPr lang="ru-RU" dirty="0"/>
          </a:p>
        </p:txBody>
      </p:sp>
      <p:pic>
        <p:nvPicPr>
          <p:cNvPr id="288" name="Рисунок 2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962279"/>
            <a:ext cx="3206496" cy="2127501"/>
          </a:xfrm>
          <a:prstGeom prst="rect">
            <a:avLst/>
          </a:prstGeom>
        </p:spPr>
      </p:pic>
      <p:pic>
        <p:nvPicPr>
          <p:cNvPr id="289" name="Рисунок 2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93" y="2817229"/>
            <a:ext cx="3647405" cy="2059971"/>
          </a:xfrm>
          <a:prstGeom prst="rect">
            <a:avLst/>
          </a:prstGeom>
        </p:spPr>
      </p:pic>
      <p:sp>
        <p:nvSpPr>
          <p:cNvPr id="294" name="TextBox 293"/>
          <p:cNvSpPr txBox="1"/>
          <p:nvPr/>
        </p:nvSpPr>
        <p:spPr>
          <a:xfrm>
            <a:off x="708085" y="3104167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МОУ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№46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5788534" y="4794336"/>
            <a:ext cx="192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МОУ </a:t>
            </a:r>
            <a:r>
              <a:rPr lang="ru-RU" sz="1400" i="1" dirty="0" err="1" smtClean="0">
                <a:solidFill>
                  <a:schemeClr val="bg1"/>
                </a:solidFill>
              </a:rPr>
              <a:t>Тумская</a:t>
            </a:r>
            <a:r>
              <a:rPr lang="ru-RU" sz="1400" i="1" dirty="0" smtClean="0">
                <a:solidFill>
                  <a:schemeClr val="bg1"/>
                </a:solidFill>
              </a:rPr>
              <a:t> СОШ №3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5111299" y="5102113"/>
            <a:ext cx="3276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391001, Рязанская область, </a:t>
            </a:r>
            <a:r>
              <a:rPr lang="ru-RU" sz="1400" i="1" dirty="0" err="1" smtClean="0">
                <a:solidFill>
                  <a:schemeClr val="bg1"/>
                </a:solidFill>
              </a:rPr>
              <a:t>Клепиковский</a:t>
            </a:r>
            <a:r>
              <a:rPr lang="ru-RU" sz="1400" i="1" dirty="0" smtClean="0">
                <a:solidFill>
                  <a:schemeClr val="bg1"/>
                </a:solidFill>
              </a:rPr>
              <a:t> район, </a:t>
            </a:r>
            <a:r>
              <a:rPr lang="ru-RU" sz="1400" i="1" dirty="0" err="1" smtClean="0">
                <a:solidFill>
                  <a:schemeClr val="bg1"/>
                </a:solidFill>
              </a:rPr>
              <a:t>р.п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 err="1" smtClean="0">
                <a:solidFill>
                  <a:schemeClr val="bg1"/>
                </a:solidFill>
              </a:rPr>
              <a:t>Тума</a:t>
            </a:r>
            <a:r>
              <a:rPr lang="ru-RU" sz="1400" i="1" dirty="0" smtClean="0">
                <a:solidFill>
                  <a:schemeClr val="bg1"/>
                </a:solidFill>
              </a:rPr>
              <a:t> ул. Советская, д.76 а, 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тел./факс 8 (49142) 4-02-51, 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Официальный сайт: </a:t>
            </a:r>
            <a:r>
              <a:rPr lang="en-US" sz="1400" i="1" dirty="0" smtClean="0">
                <a:solidFill>
                  <a:schemeClr val="bg1"/>
                </a:solidFill>
                <a:hlinkClick r:id="rId6"/>
              </a:rPr>
              <a:t>www.tumaschool3.narod.ru</a:t>
            </a:r>
            <a:endParaRPr lang="ru-RU" sz="14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директор </a:t>
            </a:r>
            <a:r>
              <a:rPr lang="ru-RU" sz="1400" i="1" dirty="0" err="1" smtClean="0">
                <a:solidFill>
                  <a:schemeClr val="bg1"/>
                </a:solidFill>
              </a:rPr>
              <a:t>Кузовова</a:t>
            </a:r>
            <a:r>
              <a:rPr lang="ru-RU" sz="1400" i="1" dirty="0" smtClean="0">
                <a:solidFill>
                  <a:schemeClr val="bg1"/>
                </a:solidFill>
              </a:rPr>
              <a:t> Ольга Ивановна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152401" y="3397557"/>
            <a:ext cx="33558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391001, Рязанская область,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Ленина, д. 141 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тел./факс(49142) 4-02-42, 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</a:p>
          <a:p>
            <a:pPr algn="ctr"/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http://school46-tuma.ucoz.ru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 Карпова Ольга Викторовна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 txBox="1">
            <a:spLocks noGrp="1"/>
          </p:cNvSpPr>
          <p:nvPr>
            <p:ph type="title"/>
          </p:nvPr>
        </p:nvSpPr>
        <p:spPr>
          <a:xfrm>
            <a:off x="1417700" y="228600"/>
            <a:ext cx="600456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 dirty="0" smtClean="0"/>
              <a:t>2.</a:t>
            </a:r>
            <a:r>
              <a:rPr lang="ru-RU" spc="-45" dirty="0" smtClean="0"/>
              <a:t>3</a:t>
            </a:r>
            <a:r>
              <a:rPr spc="-45" dirty="0" smtClean="0"/>
              <a:t>.2</a:t>
            </a:r>
            <a:r>
              <a:rPr spc="-45" dirty="0"/>
              <a:t>. </a:t>
            </a:r>
            <a:r>
              <a:rPr spc="-55" dirty="0"/>
              <a:t>Дошкольное и дополнительное</a:t>
            </a:r>
            <a:r>
              <a:rPr spc="-125" dirty="0"/>
              <a:t> </a:t>
            </a:r>
            <a:r>
              <a:rPr spc="-55" dirty="0"/>
              <a:t>образование</a:t>
            </a:r>
          </a:p>
        </p:txBody>
      </p:sp>
      <p:sp>
        <p:nvSpPr>
          <p:cNvPr id="170" name="object 17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11</a:t>
            </a:fld>
            <a:endParaRPr dirty="0"/>
          </a:p>
        </p:txBody>
      </p:sp>
      <p:sp>
        <p:nvSpPr>
          <p:cNvPr id="171" name="TextBox 170"/>
          <p:cNvSpPr txBox="1"/>
          <p:nvPr/>
        </p:nvSpPr>
        <p:spPr>
          <a:xfrm>
            <a:off x="381000" y="816069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Дошкольное образование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представлено 2 дошкольными образовательными учреждениями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МДОУ «Детский сад №146» и МДО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«Огонек» и 2 дошкольными отделениями при общеобразовательных школах. Очередность в дошкольные образовательные учреждения отсутствует. Все дошкольные организации работают по  федеральным государственным  образовательным  стандартам (ФГОС)</a:t>
            </a:r>
          </a:p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системе дополнительного образования работают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учреждения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музыкальная школа – МБУ ДО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ДМШ», Дом творчества-МБУ ДО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ДТ» ,Детско-юношеская спортивная школа- МБУ ДО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ДЮСШ»</a:t>
            </a:r>
            <a:endParaRPr lang="en-US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0" y="2646328"/>
            <a:ext cx="2209800" cy="1841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48768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391001, Рязанская область , </a:t>
            </a:r>
            <a:r>
              <a:rPr lang="ru-RU" sz="1200" i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200" i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200" i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200" i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kern="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ул.Гагарина</a:t>
            </a:r>
            <a:r>
              <a:rPr lang="ru-RU" sz="1200" i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д.26.</a:t>
            </a:r>
          </a:p>
          <a:p>
            <a:pPr algn="ctr"/>
            <a:r>
              <a:rPr lang="ru-RU" sz="1200" i="1" kern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1200" i="1" kern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i="1" kern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(49142)  4-07-02, </a:t>
            </a:r>
            <a:endParaRPr lang="ru-RU" sz="1200" i="1" kern="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i="1" kern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200" i="1" kern="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</a:t>
            </a:r>
            <a:r>
              <a:rPr lang="en-US" sz="1200" i="1" kern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i="1" kern="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kern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</a:t>
            </a:r>
            <a:r>
              <a:rPr lang="ru-RU" sz="1200" i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200" i="1" kern="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kern="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Сорокина </a:t>
            </a:r>
            <a:r>
              <a:rPr lang="ru-RU" sz="1200" i="1" kern="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Владимировна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50746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</a:t>
            </a:r>
            <a:r>
              <a:rPr lang="ru-RU" sz="1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Тумский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«Огонек»</a:t>
            </a:r>
            <a:endParaRPr lang="ru-RU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646329"/>
            <a:ext cx="2582800" cy="18417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3200" y="4507468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№146»</a:t>
            </a:r>
          </a:p>
          <a:p>
            <a:pPr algn="ctr"/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391001, Рязанская область, </a:t>
            </a:r>
            <a:r>
              <a:rPr lang="ru-RU" sz="1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р-он, </a:t>
            </a:r>
            <a:r>
              <a:rPr lang="ru-RU" sz="1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Мичурина, д.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4а</a:t>
            </a:r>
            <a:r>
              <a:rPr lang="en-US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  <a:r>
              <a:rPr lang="en-US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8(49142)4-01-30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en-US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:https:ds146-kle.kinderedu.ru</a:t>
            </a:r>
            <a:endParaRPr lang="ru-RU" sz="12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Заведующая</a:t>
            </a:r>
            <a:r>
              <a:rPr lang="en-US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Цалко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Ивановна</a:t>
            </a:r>
            <a:endParaRPr lang="ru-RU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46328"/>
            <a:ext cx="2504185" cy="18417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53100" y="4507468"/>
            <a:ext cx="2867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 «</a:t>
            </a:r>
            <a:r>
              <a:rPr lang="ru-RU" sz="1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Тумский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 </a:t>
            </a:r>
            <a:r>
              <a:rPr lang="ru-RU" sz="1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творчетсва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391001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Рязанская область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ул. Ленина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д.133</a:t>
            </a: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(49142)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4-07-04</a:t>
            </a:r>
          </a:p>
          <a:p>
            <a:pPr algn="ctr"/>
            <a:endParaRPr lang="ru-RU" sz="12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en-US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2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https:tddt.jimdo.com</a:t>
            </a:r>
            <a:endParaRPr lang="en-US" sz="12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en-US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Малахова Вера Петровна</a:t>
            </a:r>
            <a:endParaRPr lang="ru-RU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 txBox="1">
            <a:spLocks noGrp="1"/>
          </p:cNvSpPr>
          <p:nvPr>
            <p:ph type="title"/>
          </p:nvPr>
        </p:nvSpPr>
        <p:spPr>
          <a:xfrm>
            <a:off x="2501264" y="276811"/>
            <a:ext cx="398716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 dirty="0" smtClean="0"/>
              <a:t>2.</a:t>
            </a:r>
            <a:r>
              <a:rPr lang="ru-RU" spc="-45" dirty="0" smtClean="0"/>
              <a:t>4</a:t>
            </a:r>
            <a:r>
              <a:rPr spc="-45" dirty="0" smtClean="0"/>
              <a:t>. </a:t>
            </a:r>
            <a:r>
              <a:rPr spc="-50" dirty="0"/>
              <a:t>Физическая </a:t>
            </a:r>
            <a:r>
              <a:rPr spc="-55" dirty="0"/>
              <a:t>культура и</a:t>
            </a:r>
            <a:r>
              <a:rPr spc="-110" dirty="0"/>
              <a:t> </a:t>
            </a:r>
            <a:r>
              <a:rPr spc="-55" dirty="0"/>
              <a:t>спорт</a:t>
            </a:r>
          </a:p>
        </p:txBody>
      </p:sp>
      <p:sp>
        <p:nvSpPr>
          <p:cNvPr id="127" name="object 1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12</a:t>
            </a:fld>
            <a:endParaRPr dirty="0"/>
          </a:p>
        </p:txBody>
      </p:sp>
      <p:pic>
        <p:nvPicPr>
          <p:cNvPr id="128" name="Рисунок 1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714" y="2817756"/>
            <a:ext cx="2432686" cy="1734394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428" y="1111129"/>
            <a:ext cx="2426972" cy="1644351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357996" y="838200"/>
            <a:ext cx="598546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ведется работа по развитию и пропаганде физической культуры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 В поселке имеется МБУ ДО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ДЮСШ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,футбольное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поле, лесопарк,  где  расположена  лыжная база, волейбольная площадка, детская площадка для занятия физкультурой. </a:t>
            </a: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поселении создана и действует  футбольная команда, куда  входит  молодежь  трудовых  коллективов.  На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Тумском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футбольном  поле,  за летний период  текущего  года,  прошли 12  встреч  футбольных  команд поселений   Рязанской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В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 в лесопарке  обустроена освещённая  лыжная  трасса протяжённостью – 1 км В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поселке имеется 3 спортивных зала, 6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площадок,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зимнее время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заливаются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2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катка, имеется 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тренажерный зал и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занятий силовой аэробики и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Джампинг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фитнеса (Батут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Для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стрелковой подготовки имеется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Тумский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пейнтбольный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 «Стрелок-62» с тремя игровыми площадками, множеством сценариев, зоной отдыха. Кроме того, во всех образовательных учреждениях активно занимаются физкультурно-массовой оздоровительной и спортивной работой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31" name="Рисунок 1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588358"/>
            <a:ext cx="1485714" cy="2095238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104" y="4588358"/>
            <a:ext cx="2438400" cy="2095238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9570" y="4588358"/>
            <a:ext cx="2176898" cy="2108177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82714" y="4598913"/>
            <a:ext cx="2438400" cy="2074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07129" y="276811"/>
            <a:ext cx="1577975" cy="3372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90" dirty="0" smtClean="0"/>
              <a:t>2.</a:t>
            </a:r>
            <a:r>
              <a:rPr lang="ru-RU" spc="-90" dirty="0" smtClean="0"/>
              <a:t>5</a:t>
            </a:r>
            <a:r>
              <a:rPr lang="ru-RU" spc="-150" dirty="0" smtClean="0"/>
              <a:t>. </a:t>
            </a:r>
            <a:r>
              <a:rPr spc="-50" dirty="0" err="1" smtClean="0"/>
              <a:t>Культура</a:t>
            </a:r>
            <a:endParaRPr spc="-50" dirty="0"/>
          </a:p>
        </p:txBody>
      </p:sp>
      <p:sp>
        <p:nvSpPr>
          <p:cNvPr id="177" name="object 17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13</a:t>
            </a:fld>
            <a:endParaRPr dirty="0"/>
          </a:p>
        </p:txBody>
      </p:sp>
      <p:pic>
        <p:nvPicPr>
          <p:cNvPr id="179" name="Рисунок 1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7" y="762000"/>
            <a:ext cx="2595113" cy="1676400"/>
          </a:xfrm>
          <a:prstGeom prst="rect">
            <a:avLst/>
          </a:prstGeom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5" y="4673816"/>
            <a:ext cx="2650666" cy="2012657"/>
          </a:xfrm>
          <a:prstGeom prst="rect">
            <a:avLst/>
          </a:prstGeom>
        </p:spPr>
      </p:pic>
      <p:pic>
        <p:nvPicPr>
          <p:cNvPr id="184" name="Рисунок 1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0" y="2589284"/>
            <a:ext cx="2631620" cy="1996579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2895600" y="1171527"/>
            <a:ext cx="60193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еть учреждений культуры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представлена следующими  объектами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Тумский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культурный центр филиал № 14 МУК «Районный ДК»,  </a:t>
            </a:r>
            <a:r>
              <a:rPr lang="ru-RU" sz="1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поселковая модельная библиотека имени </a:t>
            </a:r>
            <a:r>
              <a:rPr lang="ru-RU" sz="1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В.И.Цветкова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№1 МУК «Центральная </a:t>
            </a:r>
            <a:r>
              <a:rPr lang="ru-RU" sz="1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иблиотека»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,МБУ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детская музыкальная школа».</a:t>
            </a:r>
          </a:p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 базе МКЦ  работают хореографический кружок «</a:t>
            </a:r>
            <a:r>
              <a:rPr lang="en-US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Dance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»,студия развивающего танца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Апельсинка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»,школа современного танца «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 dance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»,вокальная группа «Вдохновение», хор ветеранов, кружок детского прикладного творчества «Росинка»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музыкальной школе обучение проходит по 4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программам,в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т.ч.в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музыкального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«Фортепиано», «Народные инструменты» , «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музыкального исполнительства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 области  изобразительного искусства-программа 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Живопись».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последних 3-х лет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ДМШ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реестр «Ведущие учреждения культуры России» и номинируется на награждение «100 лучших школ России». В 2018 году школа включена в Федеральный реестр «Всероссийская книга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почета» .</a:t>
            </a:r>
          </a:p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Поселковая библиотека  имеет библиотечный фонд 19 070 ед., среднее число пользователей составляет 2 250 человек или 38,9% от общего числа жителей поселка. Библиотека является местом  проведения многочисленных книжных выставок, литературных вечеров, часов историй,  уроков информационной культуры и других мероприятий.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179320" y="68580"/>
            <a:ext cx="4658867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764535" y="373379"/>
            <a:ext cx="3488436" cy="420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2326004" y="124411"/>
            <a:ext cx="4340225" cy="652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2460"/>
              </a:lnSpc>
              <a:spcBef>
                <a:spcPts val="110"/>
              </a:spcBef>
            </a:pPr>
            <a:r>
              <a:rPr sz="2100" i="1" spc="-65" dirty="0">
                <a:solidFill>
                  <a:srgbClr val="E4FFFF"/>
                </a:solidFill>
                <a:latin typeface="Tahoma"/>
                <a:cs typeface="Tahoma"/>
              </a:rPr>
              <a:t>3.ИНФРАСТРУКТУРНЫЙ</a:t>
            </a:r>
            <a:r>
              <a:rPr sz="2100" i="1" spc="-75" dirty="0">
                <a:solidFill>
                  <a:srgbClr val="E4FFFF"/>
                </a:solidFill>
                <a:latin typeface="Tahoma"/>
                <a:cs typeface="Tahoma"/>
              </a:rPr>
              <a:t> </a:t>
            </a:r>
            <a:r>
              <a:rPr sz="2100" i="1" spc="-70" dirty="0">
                <a:solidFill>
                  <a:srgbClr val="E4FFFF"/>
                </a:solidFill>
                <a:latin typeface="Tahoma"/>
                <a:cs typeface="Tahoma"/>
              </a:rPr>
              <a:t>ПОТЕНЦИАЛ</a:t>
            </a:r>
            <a:endParaRPr sz="2100">
              <a:latin typeface="Tahoma"/>
              <a:cs typeface="Tahoma"/>
            </a:endParaRPr>
          </a:p>
          <a:p>
            <a:pPr marL="598170">
              <a:lnSpc>
                <a:spcPts val="2460"/>
              </a:lnSpc>
            </a:pPr>
            <a:r>
              <a:rPr sz="2100" i="1" spc="-45" dirty="0">
                <a:solidFill>
                  <a:srgbClr val="E4FFFF"/>
                </a:solidFill>
                <a:latin typeface="Tahoma"/>
                <a:cs typeface="Tahoma"/>
              </a:rPr>
              <a:t>3.1. </a:t>
            </a:r>
            <a:r>
              <a:rPr sz="2100" i="1" spc="-50" dirty="0">
                <a:solidFill>
                  <a:srgbClr val="E4FFFF"/>
                </a:solidFill>
                <a:latin typeface="Tahoma"/>
                <a:cs typeface="Tahoma"/>
              </a:rPr>
              <a:t>Транспортная</a:t>
            </a:r>
            <a:r>
              <a:rPr sz="2100" i="1" spc="-125" dirty="0">
                <a:solidFill>
                  <a:srgbClr val="E4FFFF"/>
                </a:solidFill>
                <a:latin typeface="Tahoma"/>
                <a:cs typeface="Tahoma"/>
              </a:rPr>
              <a:t> </a:t>
            </a:r>
            <a:r>
              <a:rPr sz="2100" i="1" spc="-55" dirty="0">
                <a:solidFill>
                  <a:srgbClr val="E4FFFF"/>
                </a:solidFill>
                <a:latin typeface="Tahoma"/>
                <a:cs typeface="Tahoma"/>
              </a:rPr>
              <a:t>система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101" name="object 10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14</a:t>
            </a:fld>
            <a:endParaRPr dirty="0"/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" y="3653878"/>
            <a:ext cx="3042249" cy="2442121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3276600" y="828509"/>
            <a:ext cx="545134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Территория городского поселения представляет собой компактное жилое образование,  сформированное вдоль трасс  основных автомобильных дорог Р-105 на  г. Москву   и Р73 на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Владимир. 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транспортного обслуживания  на территории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 производится внутренними и транзитными маршрутами непрерывно, бесперебойно  ОАО  «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Тумское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АТП». 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территории поселения находится железнодорожная станция  «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которая осуществляет пассажирские и грузовые перевозки по маршруту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Владимир, имеется подменный пункт 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эксплуатационного локомотивное депо Муром Горьковской дирекции тяги 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ОАО «Российские железные дороги», пункт технического обслуживания  локомотивов ст.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ремонтного локомотивного депо Муром - Восточный  Горьковской ДРТ -филиала ОАО «РЖД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Состояние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автомобильных дорог в настоящее время является важным фактором жизни и развития муниципального образования.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в поселении 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48,4 км, из них с асфальтовым покрытием – 37,1 км, с покрытием из щебня – 5,4 км, грунтовых дорог – 5,9 км. Эффективность работы транспортных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средств,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воздействия транспортных средств на окружающую среду и безопасность людей напрямую зависят от качества автомобильных дорог. В летнее время производится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грейдерование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ямочный ремонт дорог с твердым покрытием.  В зимнее время года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своевременно проводятся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уборке снега с дорог и тротуаров, вывоз снега, дороги с твердым покрытием обрабатываются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пескосоляной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смесью.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" y="828509"/>
            <a:ext cx="3048000" cy="25869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67000" y="304800"/>
            <a:ext cx="3726179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 dirty="0"/>
              <a:t>3.2. </a:t>
            </a:r>
            <a:r>
              <a:rPr spc="-40" dirty="0"/>
              <a:t>Связь </a:t>
            </a:r>
            <a:r>
              <a:rPr spc="-55" dirty="0"/>
              <a:t>и</a:t>
            </a:r>
            <a:r>
              <a:rPr spc="-110" dirty="0"/>
              <a:t> </a:t>
            </a:r>
            <a:r>
              <a:rPr spc="-55" dirty="0"/>
              <a:t>телекоммуникации</a:t>
            </a:r>
          </a:p>
        </p:txBody>
      </p:sp>
      <p:sp>
        <p:nvSpPr>
          <p:cNvPr id="47" name="object 4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mtClean="0"/>
              <a:pPr marL="25400">
                <a:lnSpc>
                  <a:spcPts val="1650"/>
                </a:lnSpc>
              </a:pPr>
              <a:t>15</a:t>
            </a:fld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874497" y="797037"/>
            <a:ext cx="2971800" cy="2227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308091" y="5090083"/>
            <a:ext cx="3733800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90" y="3179946"/>
            <a:ext cx="2520215" cy="178032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62000" y="766763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Рязанский филиал ПАО «Ростелеком» </a:t>
            </a:r>
          </a:p>
          <a:p>
            <a:pPr algn="ctr"/>
            <a:r>
              <a:rPr lang="ru-RU" sz="1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Касимовсого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МЦТЭТ </a:t>
            </a:r>
            <a:r>
              <a:rPr lang="ru-RU" sz="1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Клепиковского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ЛТУ</a:t>
            </a:r>
          </a:p>
          <a:p>
            <a:pPr algn="ctr"/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Междугородняя и международная связь, 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передачи радио, телевидения. Сети передачи цифровых данных. Доступ в Интернет. 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цифровых каналов и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ISDN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линий.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Видеоконференссвязь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391001,Рязанская область ,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район,р.п.Тума,ул.Ленина,д.113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34898" y="3422408"/>
            <a:ext cx="4012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услуги сотовой связи в поселении оказывают 4 общенациональных операторов сотовой связи.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5787" y="4500570"/>
            <a:ext cx="4395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Городское  отделение почтовой связи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рием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вручение внутренних и междугородних писем, бандеролей, посылок, доставка писем, газет журналов, вручение пенсий. пособий и других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выплат,прочее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391001,Рязанская область ,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район,р.п.Тума,ул.Ленина,д.113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 txBox="1">
            <a:spLocks noGrp="1"/>
          </p:cNvSpPr>
          <p:nvPr>
            <p:ph type="title"/>
          </p:nvPr>
        </p:nvSpPr>
        <p:spPr>
          <a:xfrm>
            <a:off x="457199" y="276811"/>
            <a:ext cx="8290875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spc="-45" dirty="0"/>
              <a:t>3.3. </a:t>
            </a:r>
            <a:r>
              <a:rPr sz="2000" spc="-55" dirty="0" err="1" smtClean="0"/>
              <a:t>Энергоснабжение</a:t>
            </a:r>
            <a:r>
              <a:rPr sz="2000" spc="-55" dirty="0" smtClean="0"/>
              <a:t>,</a:t>
            </a:r>
            <a:r>
              <a:rPr sz="2000" spc="-130" dirty="0" smtClean="0"/>
              <a:t> </a:t>
            </a:r>
            <a:r>
              <a:rPr lang="ru-RU" sz="2000" spc="-130" dirty="0" err="1" smtClean="0"/>
              <a:t>газоснабжение,водоснабжение,водоотведение</a:t>
            </a:r>
            <a:endParaRPr sz="2000" spc="-55" dirty="0"/>
          </a:p>
        </p:txBody>
      </p:sp>
      <p:sp>
        <p:nvSpPr>
          <p:cNvPr id="218" name="object 2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16</a:t>
            </a:fld>
            <a:endParaRPr dirty="0"/>
          </a:p>
        </p:txBody>
      </p:sp>
      <p:sp>
        <p:nvSpPr>
          <p:cNvPr id="219" name="TextBox 218"/>
          <p:cNvSpPr txBox="1"/>
          <p:nvPr/>
        </p:nvSpPr>
        <p:spPr>
          <a:xfrm>
            <a:off x="3827983" y="4671226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Газоснабжение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осуществляется от внешних магистральных газопроводов ОАО «Газпром» через распределительные сети филиала ОАО «Газпром газораспределение Рязанская область». В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природный газ подаётся от газокомпрессорной станции (ГКС), расположенной в д.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Молькино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понижения давления газа со среднего до низкого используются   шкафные распределительные пункты. Протяжённость газовых сетей составляет 73 км.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3988279" y="4473575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endParaRPr lang="ru-RU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733800" y="2431849"/>
            <a:ext cx="47716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Протяжённость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электрических сетей на территории посёлка составляет 107 км.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посёлка - 44 понижающие подстанции.  Линии электропередачи состоят из воздушных линий 0,4-10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внешнего электроснабжения посёлка, воздушных распределительных сетей 0,4-10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электрических линий   внутренних сетей 0,4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жилых,о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бщественных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производственных зданий.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61" y="2455567"/>
            <a:ext cx="2806132" cy="23443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69" y="2475107"/>
            <a:ext cx="2031036" cy="1093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72" y="4781580"/>
            <a:ext cx="3523810" cy="2022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897" y="658054"/>
            <a:ext cx="81115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сферес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жилищно-коммунального хозяйства оказывают следующие организации:  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водоснабжению и водоотведению - МКП «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Клепиковское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сбору и утилизации бытового мусора- ООО «Ренессанс»</a:t>
            </a:r>
          </a:p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-энергосберегающие организации- филиал АО «РОЭК» «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электрических сетей» и ПАО «РЕСК»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газоснабжению -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АО «Газпром газораспределение Рязанская область» в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Касимовском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43400" y="533400"/>
            <a:ext cx="441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 поселения представляет собой систему, включающую водозаборные сооружения, магистральные и водораспределительные сети. Протяжённость водопроводных сетей в поселении составляет 14,2 км, артезианских скважин - 5 шт. (из них 1 скважина законсервирована), 3 водонапорных башни.      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Тумском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 поселении существуют ведомственные водопроводные сети, принадлежащие ОАО «РЖД», протяжённостью 6,5 км. 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Поселковые и ведомственные водопроводные сети охватывают 70 % населения, остальные 30% населения пользуются индивидуальными скважинами и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колодцами.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3733800"/>
            <a:ext cx="5257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Водоотведение на территории городского поселения производится двумя способами: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центральный сбор  и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канализирование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индивидуальная система водоотведения. 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Централизованная система водоотведения (канализация), как комплекс технологически связанных между собой инженерных сооружений, предназначенных для водоотведения, на территории поселения имеется в микрорайоне многоэтажной застройки и Молочного завода. Протяжённость канализации составляет 4,981 км, биологические очистные сооружения – 3 шт., КНС - 2 шт., находятся в удовлетворительном состоянии.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7" y="4514695"/>
            <a:ext cx="2655247" cy="20004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3" y="3276600"/>
            <a:ext cx="2655247" cy="1238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43" y="631411"/>
            <a:ext cx="2190476" cy="23856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377" y="631411"/>
            <a:ext cx="1876286" cy="23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8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7623" y="216726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4.Экономика 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4.1.Промышленность,перечень наиболее значимых  предприятий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" y="863057"/>
            <a:ext cx="79104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Основную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в социально-экономическом развитии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 малый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бизнес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малые и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индивидуальные предприниматели.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многом определяет темпы экономического роста, формирование доходной части бюджета, а также состояние занятости населения и обеспечение социальной стабильности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17" y="2133600"/>
            <a:ext cx="3233109" cy="18417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5" y="4419600"/>
            <a:ext cx="3233109" cy="190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79294" y="2065347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швейная фабрика»</a:t>
            </a:r>
            <a:endParaRPr lang="en-US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спецодежды и аксессуаров одежды</a:t>
            </a:r>
          </a:p>
          <a:p>
            <a:pPr algn="ctr"/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391001,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Рязанская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район,р.п.Тума,ул.Пушкина,д.6,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(49142)40461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Сорокина Ирина Юрьевна</a:t>
            </a:r>
          </a:p>
          <a:p>
            <a:pPr algn="ctr"/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31694" y="4419600"/>
            <a:ext cx="4419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Швейбыт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текстильных изделий</a:t>
            </a:r>
          </a:p>
          <a:p>
            <a:pPr algn="ctr"/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:391001,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Рязанская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</a:t>
            </a:r>
          </a:p>
          <a:p>
            <a:pPr algn="ctr"/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р.п.Тума,ул.Ленина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,д.175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Решетников Дмитрий Сергеевич</a:t>
            </a:r>
          </a:p>
          <a:p>
            <a:pPr algn="ctr"/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24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1500" y="725031"/>
            <a:ext cx="441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Стройкомплект</a:t>
            </a:r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6205004938</a:t>
            </a:r>
            <a:endParaRPr lang="en-US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изделий из бетона и гипса</a:t>
            </a:r>
          </a:p>
          <a:p>
            <a:pPr algn="ctr"/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:391001,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Рязанская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район,р.п.Тума,ул.Щетинкина,д.41а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(49142)4-09-48</a:t>
            </a:r>
          </a:p>
          <a:p>
            <a:pPr algn="ctr"/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:www.stroiplect.ru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Белкин Геннадий Иванович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2900" y="3505200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«Восток»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6205006692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Лесозаготовки</a:t>
            </a:r>
          </a:p>
          <a:p>
            <a:pPr algn="ctr"/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:391001,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Рязанская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область,Клепиковский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район,р.п.Тума,ул.Ленина,д.117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:(49142)4-09-49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Лукьянов Сергей Иванович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05200"/>
            <a:ext cx="3223404" cy="2085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75" y="771039"/>
            <a:ext cx="32385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1" y="789177"/>
            <a:ext cx="8379460" cy="5076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985" indent="444500" algn="just">
              <a:lnSpc>
                <a:spcPct val="100000"/>
              </a:lnSpc>
              <a:spcBef>
                <a:spcPts val="105"/>
              </a:spcBef>
            </a:pPr>
            <a:r>
              <a:rPr lang="ru-RU"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Мы </a:t>
            </a:r>
            <a:r>
              <a:rPr lang="ru-RU"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1400" i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ад</a:t>
            </a:r>
            <a:r>
              <a:rPr lang="ru-RU"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ы</a:t>
            </a:r>
            <a:r>
              <a:rPr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приветствовать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1400" i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ас</a:t>
            </a:r>
            <a:r>
              <a:rPr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FFFFFF"/>
                </a:solidFill>
                <a:latin typeface="Times New Roman"/>
                <a:cs typeface="Times New Roman"/>
              </a:rPr>
              <a:t>от имени </a:t>
            </a:r>
            <a:r>
              <a:rPr sz="1400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жителей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400" i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р.п.Тума</a:t>
            </a:r>
            <a:r>
              <a:rPr lang="ru-RU"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страницах информационного проекта «Инвестиционный </a:t>
            </a:r>
            <a:r>
              <a:rPr sz="1400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паспорт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lang="ru-RU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муниципального образования-</a:t>
            </a:r>
            <a:r>
              <a:rPr lang="ru-RU" sz="14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Тумское</a:t>
            </a:r>
            <a:r>
              <a:rPr lang="ru-RU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городское поселение </a:t>
            </a:r>
            <a:r>
              <a:rPr lang="ru-RU" sz="14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Клепиковского</a:t>
            </a:r>
            <a:r>
              <a:rPr lang="ru-RU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муниципального района</a:t>
            </a:r>
            <a:r>
              <a:rPr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».</a:t>
            </a:r>
            <a:endParaRPr sz="1400" dirty="0"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r>
              <a:rPr sz="1400" i="1" dirty="0">
                <a:solidFill>
                  <a:srgbClr val="FFFFFF"/>
                </a:solidFill>
                <a:latin typeface="Times New Roman"/>
                <a:cs typeface="Times New Roman"/>
              </a:rPr>
              <a:t>Выгодное 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географическое положение, значительный  экономический потенциал определяют </a:t>
            </a:r>
            <a:r>
              <a:rPr sz="1400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привлекательность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4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р.п.Тума</a:t>
            </a:r>
            <a:r>
              <a:rPr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dirty="0">
                <a:solidFill>
                  <a:srgbClr val="FFFFFF"/>
                </a:solidFill>
                <a:latin typeface="Times New Roman"/>
                <a:cs typeface="Times New Roman"/>
              </a:rPr>
              <a:t>для  </a:t>
            </a:r>
            <a:r>
              <a:rPr sz="1400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потенциальных</a:t>
            </a:r>
            <a:r>
              <a:rPr sz="1400" i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инвесторо</a:t>
            </a:r>
            <a:r>
              <a:rPr lang="ru-RU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в.</a:t>
            </a: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r>
              <a:rPr lang="ru-RU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Мы (оставить или поправить на Администрация МО..) готовы оказывать поддержку инвестиционным инициативам, создавать благоприятные условия для реализации проектов и предложений, которые будут способствовать развитию инфраструктуры нашего поселения, укреплять его экономический потенциал.</a:t>
            </a: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lang="ru-RU" sz="1400" i="1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  <a:spcBef>
                <a:spcPts val="335"/>
              </a:spcBef>
            </a:pP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9423" y="220979"/>
            <a:ext cx="4518660" cy="42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96108" y="276811"/>
            <a:ext cx="419671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60" dirty="0"/>
              <a:t>Уважаемые инвесторы </a:t>
            </a:r>
            <a:r>
              <a:rPr spc="-55" dirty="0"/>
              <a:t>и</a:t>
            </a:r>
            <a:r>
              <a:rPr spc="-60" dirty="0"/>
              <a:t> партнеры!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28600" y="2362200"/>
            <a:ext cx="8609330" cy="16498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44500" algn="just">
              <a:lnSpc>
                <a:spcPct val="100000"/>
              </a:lnSpc>
            </a:pPr>
            <a:endParaRPr lang="ru-RU" sz="1400" dirty="0"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</a:pPr>
            <a:endParaRPr lang="ru-RU" sz="1400" i="1" spc="-5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 algn="just">
              <a:lnSpc>
                <a:spcPct val="100000"/>
              </a:lnSpc>
            </a:pPr>
            <a:r>
              <a:rPr lang="ru-RU" sz="1400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1400" i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здание</a:t>
            </a:r>
            <a:r>
              <a:rPr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заинтересует 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активных, предприимчивых </a:t>
            </a:r>
            <a:r>
              <a:rPr sz="1400" i="1" dirty="0">
                <a:solidFill>
                  <a:srgbClr val="FFFFFF"/>
                </a:solidFill>
                <a:latin typeface="Times New Roman"/>
                <a:cs typeface="Times New Roman"/>
              </a:rPr>
              <a:t>людей, 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готовых </a:t>
            </a:r>
            <a:r>
              <a:rPr sz="1400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выгодно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вкладывать</a:t>
            </a:r>
            <a:r>
              <a:rPr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инвестиции. Мы </a:t>
            </a:r>
            <a:r>
              <a:rPr sz="1400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приглашаем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вас к </a:t>
            </a:r>
            <a:r>
              <a:rPr sz="1400" i="1" spc="-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сотрудничеству</a:t>
            </a:r>
            <a:r>
              <a:rPr sz="1400" i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гарантируем содействие </a:t>
            </a:r>
            <a:r>
              <a:rPr sz="1400" i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продвижении </a:t>
            </a:r>
            <a:r>
              <a:rPr sz="1400" i="1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инвестиционных</a:t>
            </a:r>
            <a:r>
              <a:rPr sz="1400" i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проектов</a:t>
            </a:r>
            <a:r>
              <a:rPr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lang="ru-RU" sz="1400" dirty="0">
              <a:latin typeface="Times New Roman"/>
              <a:cs typeface="Times New Roman"/>
            </a:endParaRPr>
          </a:p>
          <a:p>
            <a:pPr marL="12700" marR="5080" indent="444500" algn="ctr">
              <a:lnSpc>
                <a:spcPct val="100000"/>
              </a:lnSpc>
            </a:pPr>
            <a:r>
              <a:rPr sz="1400" i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Добро</a:t>
            </a:r>
            <a:r>
              <a:rPr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пожаловать </a:t>
            </a:r>
            <a:r>
              <a:rPr sz="1400" i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400" i="1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р.п.Тума</a:t>
            </a:r>
            <a:r>
              <a:rPr sz="1400" i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endParaRPr lang="ru-RU" sz="1400" i="1" spc="-5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700" marR="5080" indent="444500"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 dirty="0">
              <a:latin typeface="Times New Roman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96" y="3505200"/>
            <a:ext cx="2290023" cy="25052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505200"/>
            <a:ext cx="1905000" cy="25052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" y="6010405"/>
            <a:ext cx="838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муниципального образования-                     Глава муниципального образования-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Тумское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городское поселение                                                   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Тумское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городское поселение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Лазарев Виктор Михайлович                                         </a:t>
            </a:r>
            <a:r>
              <a:rPr lang="ru-RU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Шатайкин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Владимир Владимирович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0" y="3886200"/>
            <a:ext cx="3190613" cy="220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3886200"/>
            <a:ext cx="449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предприниматель Макаров К.В.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620500805965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хлеба и мучных кондитерских изделий</a:t>
            </a:r>
          </a:p>
          <a:p>
            <a:pPr algn="ctr"/>
            <a:endParaRPr lang="en-US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391001,Рязанская область,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район,р.п.Тума,ул.Советская,д.106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:(49142)4-03-21</a:t>
            </a:r>
          </a:p>
          <a:p>
            <a:pPr algn="ctr"/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Руководитель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Макаров Константин Валентинович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21" y="838200"/>
            <a:ext cx="3200677" cy="22130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91000" y="8382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Оптторг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ИНН: 6234010622</a:t>
            </a:r>
          </a:p>
          <a:p>
            <a:pPr algn="ctr"/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молочной продукции</a:t>
            </a:r>
          </a:p>
          <a:p>
            <a:pPr algn="ctr"/>
            <a:endParaRPr lang="ru-RU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производства: 391001,Рязанская область,</a:t>
            </a:r>
          </a:p>
          <a:p>
            <a:pPr algn="ctr"/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район,р.п.Тума,ул.Советская,д.7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</a:p>
          <a:p>
            <a:pPr algn="ctr"/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Директор:Миронова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Сергеевна</a:t>
            </a:r>
          </a:p>
          <a:p>
            <a:pPr algn="ctr"/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90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381000"/>
            <a:ext cx="313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750332"/>
            <a:ext cx="6019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сектором экономики 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является 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рынок, который является  индикатором благополучия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 В нынешних условиях сфера потребительского рынка остается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привлекательной и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развивающейся.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Одним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критериев комфортной потребительской среды и уровня предпринимательской активности является количество торговых объектов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состоянию на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01.01.2019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 деятельность ______предприятий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розничной торговли, в том числе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магазинов,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торговый павильон,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аптек и аптечных киосков;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Кроме стационарной торговли для удовлетворения потребностей населения организована работа ярмарки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ДОБАВИТЬ ФОТО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МАГАЗИНОВ,в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т.ч.СЕТЕВЫХ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750332"/>
            <a:ext cx="2299562" cy="1840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955833"/>
            <a:ext cx="2413958" cy="1742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4827898"/>
            <a:ext cx="2381920" cy="18015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11651"/>
            <a:ext cx="2438400" cy="180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0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22</a:t>
            </a:fld>
            <a:endParaRPr dirty="0"/>
          </a:p>
        </p:txBody>
      </p:sp>
      <p:sp>
        <p:nvSpPr>
          <p:cNvPr id="95" name="TextBox 94"/>
          <p:cNvSpPr txBox="1"/>
          <p:nvPr/>
        </p:nvSpPr>
        <p:spPr>
          <a:xfrm>
            <a:off x="628794" y="888021"/>
            <a:ext cx="39418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01.01.2019 год на территории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действуют 11 предприятий общественного питания  на   686 посадочных мест ,в том числе общедоступных-8 ( 72%) предприятий на 366 посадочных мест  и 3 столовые школьные и предприятия. Общедоступные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«Березка», кафе «Любимый», кафе «Еду ем», кафе-бар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Маркет-лофт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кафе «Хорошее», Кафе «Маэстро», бар «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Фиш», бар №1.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96" y="773722"/>
            <a:ext cx="3317747" cy="2690813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576137"/>
            <a:ext cx="3353091" cy="2517866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5130164" y="4048319"/>
            <a:ext cx="3432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Количество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предприятий, оказывающих бытовые услуги, -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- 6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парикмахерских,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предприятия ритуальных услуг, 3 предприятия по ремонту и пошиву одежды, 3 по ремонту и обслуживанию  автотранспорта, 1 по ремонту  бытового электрооборудования.</a:t>
            </a:r>
          </a:p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0" name="Заголовок 99"/>
          <p:cNvSpPr>
            <a:spLocks noGrp="1"/>
          </p:cNvSpPr>
          <p:nvPr>
            <p:ph type="title"/>
          </p:nvPr>
        </p:nvSpPr>
        <p:spPr>
          <a:xfrm>
            <a:off x="1981201" y="124411"/>
            <a:ext cx="6019800" cy="553998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4.3.Общественнное питание  и бытовое обслуживание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533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4.4. Строительство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990600"/>
            <a:ext cx="7391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целях развития и ведения застройки территории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разработан генеральный план ,</a:t>
            </a:r>
          </a:p>
          <a:p>
            <a:pPr algn="just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утвержденный Решением № 60 от 28.12.2005 года Совета депутатов муниципального образования-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район ,в котором прописаны сценарные условия развития муниципального образования на долгосрочную перспективу.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муниципального образования –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район от 29.03.2011 № 14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Правила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землепользования и застройки   территории муниципального образования - 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Тумское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городское 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поселение,в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которых установлены градостроительные регламенты применительно к каждой территориальной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зоне.Изменения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правила землепользования и застройки  в связи с решением вопросов отвоза земельных участков по строительство вносятся на постоянной основе.</a:t>
            </a:r>
          </a:p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освоения территории жилых кварталов малоэтажной застройки в 2011 году разработан  проект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планировки территории площадью более 21,9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под малоэтажную застройку в районе улицы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Кабаново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Клепиковского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52" y="4343400"/>
            <a:ext cx="3411748" cy="1980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43400"/>
            <a:ext cx="3733800" cy="19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0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048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5.Инвестиционные преимущества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5.1. Тарифы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3716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Вставить таблицу с тарифами </a:t>
            </a:r>
            <a:r>
              <a:rPr lang="en-US" dirty="0" smtClean="0"/>
              <a:t>: </a:t>
            </a:r>
            <a:r>
              <a:rPr lang="ru-RU" dirty="0" err="1" smtClean="0"/>
              <a:t>газ,электроэнергия,водоснабжение</a:t>
            </a:r>
            <a:r>
              <a:rPr lang="ru-RU" dirty="0" smtClean="0"/>
              <a:t> –водоотведение + снабжающие организации с адресами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2714620"/>
          <a:ext cx="8001056" cy="3513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/>
                <a:gridCol w="1857388"/>
                <a:gridCol w="1143008"/>
                <a:gridCol w="1714512"/>
                <a:gridCol w="2428892"/>
              </a:tblGrid>
              <a:tr h="892153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 услуги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Тариф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Снабжающие организация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Адрес</a:t>
                      </a:r>
                    </a:p>
                    <a:p>
                      <a:r>
                        <a:rPr lang="ru-RU" dirty="0" smtClean="0"/>
                        <a:t>организации</a:t>
                      </a:r>
                      <a:endParaRPr lang="ru-RU" dirty="0"/>
                    </a:p>
                  </a:txBody>
                  <a:tcPr/>
                </a:tc>
              </a:tr>
              <a:tr h="62450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Водоснабжение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36,64 руб./куб.м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ООО «Ренессанс»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391030 Рязанская область, </a:t>
                      </a:r>
                      <a:r>
                        <a:rPr lang="ru-RU" sz="1400" dirty="0" err="1" smtClean="0"/>
                        <a:t>Клепиковский</a:t>
                      </a:r>
                      <a:r>
                        <a:rPr lang="ru-RU" sz="1400" dirty="0" smtClean="0"/>
                        <a:t> район, г. Спас-Клепики, пл. Ленина,д.21.</a:t>
                      </a:r>
                      <a:endParaRPr lang="ru-RU" sz="1400" dirty="0"/>
                    </a:p>
                  </a:txBody>
                  <a:tcPr/>
                </a:tc>
              </a:tr>
              <a:tr h="62450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Водоотведение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25,22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руб./куб.м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ООО «Ренессанс»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391030 Рязанская область, </a:t>
                      </a:r>
                      <a:r>
                        <a:rPr lang="ru-RU" sz="1400" dirty="0" err="1" smtClean="0"/>
                        <a:t>Клепиковский</a:t>
                      </a:r>
                      <a:r>
                        <a:rPr lang="ru-RU" sz="1400" dirty="0" smtClean="0"/>
                        <a:t> район, г. Спас-Клепики, пл. Ленина,д.21.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618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Электроэнергия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4,60 руб./</a:t>
                      </a:r>
                      <a:r>
                        <a:rPr lang="ru-RU" sz="1400" dirty="0" err="1" smtClean="0"/>
                        <a:t>кВт.ч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8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Газ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05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6096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5.2.Перечень инвестиционных проектов  поселения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4478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Реконструкция магазина  </a:t>
            </a:r>
            <a:r>
              <a:rPr lang="ru-RU" dirty="0" err="1" smtClean="0"/>
              <a:t>Сбитова</a:t>
            </a:r>
            <a:r>
              <a:rPr lang="ru-RU" dirty="0" smtClean="0"/>
              <a:t> М.</a:t>
            </a:r>
          </a:p>
          <a:p>
            <a:r>
              <a:rPr lang="ru-RU" dirty="0" smtClean="0"/>
              <a:t>+ уточнить в архитектуре ,на какие </a:t>
            </a:r>
            <a:r>
              <a:rPr lang="ru-RU" dirty="0" err="1" smtClean="0"/>
              <a:t>тумские</a:t>
            </a:r>
            <a:r>
              <a:rPr lang="ru-RU" dirty="0" smtClean="0"/>
              <a:t> объекты выданы разрешения на реконструкцию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074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5.3. Сведения о свободных земельных участках,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невостребованных(частично востребованных),промышленных объектах,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пригодных или частично пригодных для создания инвестиционных площадок и новых производств на территории </a:t>
            </a:r>
            <a:r>
              <a:rPr lang="ru-RU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383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457200"/>
            <a:ext cx="427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5.4. Инвестиционные площадки  </a:t>
            </a:r>
            <a:r>
              <a:rPr lang="ru-RU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219200"/>
            <a:ext cx="579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 отчета главы </a:t>
            </a:r>
            <a:r>
              <a:rPr lang="en-US" dirty="0" smtClean="0"/>
              <a:t>:</a:t>
            </a:r>
            <a:r>
              <a:rPr lang="ru-RU" dirty="0" smtClean="0"/>
              <a:t>2 </a:t>
            </a:r>
            <a:r>
              <a:rPr lang="ru-RU" dirty="0"/>
              <a:t>участка сельскохозяйственного назначения 300 га и 2500-3000 га соответственно (около </a:t>
            </a:r>
            <a:r>
              <a:rPr lang="ru-RU" dirty="0" err="1"/>
              <a:t>р.п</a:t>
            </a:r>
            <a:r>
              <a:rPr lang="ru-RU" dirty="0"/>
              <a:t>. </a:t>
            </a:r>
            <a:r>
              <a:rPr lang="ru-RU" dirty="0" err="1"/>
              <a:t>Тума</a:t>
            </a:r>
            <a:r>
              <a:rPr lang="ru-RU" dirty="0"/>
              <a:t>),;</a:t>
            </a:r>
          </a:p>
          <a:p>
            <a:r>
              <a:rPr lang="ru-RU" dirty="0"/>
              <a:t>   - участок для производственного назначения 8 га (в районе </a:t>
            </a:r>
            <a:r>
              <a:rPr lang="ru-RU" dirty="0" err="1"/>
              <a:t>р.п.Тума</a:t>
            </a:r>
            <a:r>
              <a:rPr lang="ru-RU" dirty="0" smtClean="0"/>
              <a:t>),;</a:t>
            </a:r>
            <a:r>
              <a:rPr lang="en-US" dirty="0" smtClean="0"/>
              <a:t>  </a:t>
            </a:r>
            <a:r>
              <a:rPr lang="ru-RU" dirty="0" smtClean="0"/>
              <a:t>Подтвердить актуальность </a:t>
            </a:r>
            <a:r>
              <a:rPr lang="ru-RU" dirty="0" err="1" smtClean="0"/>
              <a:t>сведений,добавить</a:t>
            </a:r>
            <a:r>
              <a:rPr lang="ru-RU" dirty="0" smtClean="0"/>
              <a:t> карту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458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810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6.Контактная информация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8382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подробную инфор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ацию об инвестиционном потенциале 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вы можете получить по следующим контактным  данным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1813469"/>
            <a:ext cx="480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Лазарев Виктор Михайлович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муниципального  образования-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умское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городское поселение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(49142)4-02-39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Адрес</a:t>
            </a: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электронной почты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:tuma-adm1@mail.ryazan.ru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Адрес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:391001,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Рязанская область,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Клепиковский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район,р.п.Тума,ул.Ленина,д.158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4306431"/>
            <a:ext cx="426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Анна Анатольевна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муниципального образования-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Тумское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городское поселение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(49142)4-05-71</a:t>
            </a:r>
          </a:p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Адрес электронной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почты:tumaadm1@mail.ryazan.ru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Адрес:391001,Рязанская область,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Клепиковский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район,р.п.Тума,ул.Ленина,д.158</a:t>
            </a:r>
          </a:p>
          <a:p>
            <a:endParaRPr lang="en-US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361420"/>
            <a:ext cx="2057400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510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Орловой А.А.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098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41214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7.р.п.Тума- территория комфортного проживания. Фотообзор.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143000"/>
            <a:ext cx="3505200" cy="2362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3581400"/>
            <a:ext cx="2057143" cy="30952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05200" y="649774"/>
            <a:ext cx="229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 Святой Троицы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46" y="1175246"/>
            <a:ext cx="3505200" cy="2406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268" y="4019139"/>
            <a:ext cx="5238095" cy="26761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3711362"/>
            <a:ext cx="287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воинам-освободителям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6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152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инвестиционного паспорта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94731"/>
            <a:ext cx="7848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1.Общие сведения муниципального образования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1.1.Основные сведения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1.2.Географическое положение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1.3.Экологическая ситуация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1.4.Историческая справка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2.Население и социальная сфера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2.1.Численность населения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2.2.Здравоохранение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2.3.Образование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2.3.1.Общее образование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2.3.2.Дошкольно и дополнительное образование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2.4.Физическая культура и спорт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2.5.Культура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3.Инфраструктурный потенциал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3.1.Транспортная система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3.2.Связь и телекоммуникации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3.3.Энергоснабжение,газоснабжение,водоснабжение,водоотведение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4.Экономика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4.1.Промышленность,перечень наиболее значимых предприятий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4.2.Потребительский рынок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4.3.Общественное питание и бытовое обслуживание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4.4.Строительство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5.Инвестиционные преимущества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5.1.Тарифы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5.2.Перечень инвестиционных проектов муниципального образования</a:t>
            </a:r>
          </a:p>
          <a:p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5.3.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свободных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участках, невостребованных(частично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востребованных),промышленных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объектах, пригодных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частично пригодных для создания инвестиционных площадок и новых производств на территории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endParaRPr lang="ru-RU" sz="1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5.4.Инвестиционные площадки в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endParaRPr lang="ru-RU" sz="12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6.Контактная информация</a:t>
            </a:r>
          </a:p>
          <a:p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7.р.п.Тума-территория комфортного </a:t>
            </a:r>
            <a:r>
              <a:rPr lang="ru-RU" sz="1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проживания.Фотообзор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2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9" y="628792"/>
            <a:ext cx="3019048" cy="22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81200"/>
            <a:ext cx="3142857" cy="2085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91" y="656109"/>
            <a:ext cx="3048000" cy="198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2" y="3875962"/>
            <a:ext cx="3276600" cy="2182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301" y="3877400"/>
            <a:ext cx="3276190" cy="2180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56374" y="3127051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Адвокаты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61722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Нотариус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1574903"/>
            <a:ext cx="1463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Стоматология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928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3200400" cy="1956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14800"/>
            <a:ext cx="3353091" cy="2231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134" y="4114800"/>
            <a:ext cx="3389670" cy="2255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134" y="914400"/>
            <a:ext cx="2962913" cy="1987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2514600"/>
            <a:ext cx="3266790" cy="218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381000"/>
            <a:ext cx="61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«Железнодорожник»</a:t>
            </a:r>
            <a:endParaRPr lang="ru-RU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91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30" y="1209943"/>
            <a:ext cx="3023878" cy="2017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21445"/>
            <a:ext cx="3042168" cy="2024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30" y="4038600"/>
            <a:ext cx="3072650" cy="2042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683" y="4038600"/>
            <a:ext cx="3011685" cy="2005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09600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«Локомотив»</a:t>
            </a:r>
            <a:endParaRPr lang="ru-RU" sz="1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44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914401"/>
            <a:ext cx="3581400" cy="2209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699" y="961847"/>
            <a:ext cx="3429000" cy="2185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3962400"/>
            <a:ext cx="3581400" cy="2399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962400"/>
            <a:ext cx="1828800" cy="2431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1" y="3962400"/>
            <a:ext cx="1981200" cy="2431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35224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 и каток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4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0" y="6402323"/>
            <a:ext cx="345948" cy="300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295400" y="140922"/>
            <a:ext cx="677545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 dirty="0"/>
              <a:t>1. </a:t>
            </a:r>
            <a:r>
              <a:rPr spc="-70" dirty="0"/>
              <a:t>ОБЩИЕ </a:t>
            </a:r>
            <a:r>
              <a:rPr spc="-60" dirty="0"/>
              <a:t>СВЕДЕНИЯ </a:t>
            </a:r>
            <a:r>
              <a:rPr spc="-65" dirty="0"/>
              <a:t>МУНИЦИПАЛЬНОГО</a:t>
            </a:r>
            <a:r>
              <a:rPr spc="-105" dirty="0"/>
              <a:t> </a:t>
            </a:r>
            <a:r>
              <a:rPr spc="-60" dirty="0"/>
              <a:t>ОБРАЗОВАНИЯ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367608" y="462867"/>
            <a:ext cx="1845459" cy="2295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ru-RU" sz="1400" i="1" spc="-45" dirty="0" smtClean="0">
                <a:solidFill>
                  <a:srgbClr val="E4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1.1.Основные сведения </a:t>
            </a:r>
            <a:endParaRPr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71585" y="6461683"/>
            <a:ext cx="249554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solidFill>
                  <a:srgbClr val="FFFFFF"/>
                </a:solidFill>
                <a:latin typeface="Arial"/>
                <a:cs typeface="Arial"/>
              </a:rPr>
              <a:pPr marL="25400">
                <a:lnSpc>
                  <a:spcPts val="1650"/>
                </a:lnSpc>
              </a:pPr>
              <a:t>4</a:t>
            </a:fld>
            <a:endParaRPr sz="1400">
              <a:latin typeface="Arial"/>
              <a:cs typeface="Arial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75714"/>
            <a:ext cx="2975106" cy="233497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5" y="3934074"/>
            <a:ext cx="2709676" cy="228408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076" y="3934074"/>
            <a:ext cx="2879724" cy="228408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389973" y="875715"/>
            <a:ext cx="49735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основания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1938  год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Посёлок городского типа</a:t>
            </a:r>
            <a:endParaRPr lang="en-US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:1 113,52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деление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муниципального образования входит один населенный пункт-р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п.Тума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на 01.01.2019- 5779 человек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телефонный код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:+7(49142)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индекс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:391001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г.Спас-Клепики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км.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</a:t>
            </a:r>
            <a:r>
              <a:rPr lang="ru-RU" sz="1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г.Рязани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км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г.Москвы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 км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751" y="3943114"/>
            <a:ext cx="2876850" cy="2275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0" y="6402323"/>
            <a:ext cx="345948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41448" y="220979"/>
            <a:ext cx="4134611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8132" y="276811"/>
            <a:ext cx="381444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 dirty="0"/>
              <a:t>1.2. </a:t>
            </a:r>
            <a:r>
              <a:rPr spc="-55" dirty="0"/>
              <a:t>Географическое</a:t>
            </a:r>
            <a:r>
              <a:rPr spc="-135" dirty="0"/>
              <a:t> </a:t>
            </a:r>
            <a:r>
              <a:rPr spc="-60" dirty="0"/>
              <a:t>положение</a:t>
            </a:r>
          </a:p>
        </p:txBody>
      </p:sp>
      <p:sp>
        <p:nvSpPr>
          <p:cNvPr id="126" name="object 126"/>
          <p:cNvSpPr txBox="1"/>
          <p:nvPr/>
        </p:nvSpPr>
        <p:spPr>
          <a:xfrm>
            <a:off x="8371585" y="6461683"/>
            <a:ext cx="249554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solidFill>
                  <a:srgbClr val="FFFFFF"/>
                </a:solidFill>
                <a:latin typeface="Arial"/>
                <a:cs typeface="Arial"/>
              </a:rPr>
              <a:pPr marL="25400">
                <a:lnSpc>
                  <a:spcPts val="1650"/>
                </a:lnSpc>
              </a:pPr>
              <a:t>5</a:t>
            </a:fld>
            <a:endParaRPr sz="1400" dirty="0">
              <a:latin typeface="Arial"/>
              <a:cs typeface="Arial"/>
            </a:endParaRPr>
          </a:p>
        </p:txBody>
      </p:sp>
      <p:pic>
        <p:nvPicPr>
          <p:cNvPr id="127" name="Рисунок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14401"/>
            <a:ext cx="4191000" cy="2411806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5029200" y="990600"/>
            <a:ext cx="3886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 на севере Рязанской области, в 25 км к востоку от г. Спас-Клепики и в 105 км на северо-восток от г. Рязани, по берегам р.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Нарма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(правый приток р. Гусь)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Территория городского поселения представляет собой компактное жилое образование,  сформированное вдоль трасс  основных автомобильных дорог Р-105 на  г. Москву   и Р73 на г. Владимир.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 Рязань –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проходящая в границах городского поселения  является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 flipH="1">
            <a:off x="642910" y="3429000"/>
            <a:ext cx="81183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 улицей   Ленина, на ней сосредоточены все основные объекты социально-бытового, административного и культурного назначения, образуя таким образом общепоселковый центр. По центральной части территории городского поселения проходит         отрезок  Горьковской железной дороги,  на территории городского поселения на тупиковой линии Владимир —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расположена  железнодорожная станция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47" y="4705101"/>
            <a:ext cx="2975106" cy="1981372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132" y="4711197"/>
            <a:ext cx="2651990" cy="1969179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1" y="4705100"/>
            <a:ext cx="3008247" cy="197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0" y="6402323"/>
            <a:ext cx="345948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6811" y="220979"/>
            <a:ext cx="3643884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33497" y="276811"/>
            <a:ext cx="3326129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 dirty="0"/>
              <a:t>1.3 </a:t>
            </a:r>
            <a:r>
              <a:rPr spc="-50" dirty="0"/>
              <a:t>Экологическая</a:t>
            </a:r>
            <a:r>
              <a:rPr spc="-135" dirty="0"/>
              <a:t> </a:t>
            </a:r>
            <a:r>
              <a:rPr spc="-50" dirty="0"/>
              <a:t>ситуация</a:t>
            </a:r>
          </a:p>
        </p:txBody>
      </p:sp>
      <p:sp>
        <p:nvSpPr>
          <p:cNvPr id="70" name="object 70"/>
          <p:cNvSpPr/>
          <p:nvPr/>
        </p:nvSpPr>
        <p:spPr>
          <a:xfrm>
            <a:off x="275301" y="679988"/>
            <a:ext cx="2942300" cy="17250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8371585" y="6461683"/>
            <a:ext cx="249554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solidFill>
                  <a:srgbClr val="FFFFFF"/>
                </a:solidFill>
                <a:latin typeface="Arial"/>
                <a:cs typeface="Arial"/>
              </a:rPr>
              <a:pPr marL="25400">
                <a:lnSpc>
                  <a:spcPts val="1650"/>
                </a:lnSpc>
              </a:pPr>
              <a:t>6</a:t>
            </a:fld>
            <a:endParaRPr sz="140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340225" y="838200"/>
            <a:ext cx="55751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характеризуется относительно благоприятным состоянием окружающей среды. Крупные промышленные объекты, загрязняющие природную среду, отсутствуют. Состояние почвенного покрова, водных объектов и зеленых насаждений хорошее. Сброс неочищенных и недостаточно очищенных сточных вод в водные объекты исключен. Улица озеленены, имеется парк. 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«Ренессанс» осуществляет сбор и вывоз твёрдых коммунальных отходов из контейнеров. Имеется площадка для размещения отходов IV класса опасности.  ООО «Ренессанс» получило лицензию на осуществление деятельности по обезвреживанию и размещению отходов I-IV классов опасности.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рамках месячника по уборке территории в 2019 году были проведены 17 субботников, в которых приняли участие 894 человека. Контроль за соблюдением норм и требований в сфере экологии осуществляется администрацией в соответствии с Правилами благоустройства территории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Тумского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6" y="4561598"/>
            <a:ext cx="2872415" cy="213503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225" y="4557186"/>
            <a:ext cx="2819401" cy="2133600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628" y="4557186"/>
            <a:ext cx="2614772" cy="2105391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08" y="2514600"/>
            <a:ext cx="2890793" cy="1929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0" y="6402323"/>
            <a:ext cx="345948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775204" y="220979"/>
            <a:ext cx="3624072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 txBox="1">
            <a:spLocks noGrp="1"/>
          </p:cNvSpPr>
          <p:nvPr>
            <p:ph type="title"/>
          </p:nvPr>
        </p:nvSpPr>
        <p:spPr>
          <a:xfrm>
            <a:off x="2922270" y="276811"/>
            <a:ext cx="3150870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50" dirty="0"/>
              <a:t>1.4. Историческая</a:t>
            </a:r>
            <a:r>
              <a:rPr spc="-110" dirty="0"/>
              <a:t> </a:t>
            </a:r>
            <a:r>
              <a:rPr spc="-55" dirty="0"/>
              <a:t>справка</a:t>
            </a:r>
          </a:p>
        </p:txBody>
      </p:sp>
      <p:sp>
        <p:nvSpPr>
          <p:cNvPr id="187" name="object 187"/>
          <p:cNvSpPr txBox="1"/>
          <p:nvPr/>
        </p:nvSpPr>
        <p:spPr>
          <a:xfrm>
            <a:off x="8371585" y="6461683"/>
            <a:ext cx="249554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solidFill>
                  <a:srgbClr val="FFFFFF"/>
                </a:solidFill>
                <a:latin typeface="Arial"/>
                <a:cs typeface="Arial"/>
              </a:rPr>
              <a:pPr marL="25400">
                <a:lnSpc>
                  <a:spcPts val="1650"/>
                </a:lnSpc>
              </a:pPr>
              <a:t>7</a:t>
            </a:fld>
            <a:endParaRPr sz="1400">
              <a:latin typeface="Arial"/>
              <a:cs typeface="Arial"/>
            </a:endParaRPr>
          </a:p>
        </p:txBody>
      </p:sp>
      <p:pic>
        <p:nvPicPr>
          <p:cNvPr id="189" name="Рисунок 1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7" y="3963922"/>
            <a:ext cx="3581400" cy="2438401"/>
          </a:xfrm>
          <a:prstGeom prst="rect">
            <a:avLst/>
          </a:prstGeom>
        </p:spPr>
      </p:pic>
      <p:pic>
        <p:nvPicPr>
          <p:cNvPr id="190" name="Рисунок 1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94560"/>
            <a:ext cx="3581400" cy="2971801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4114800" y="762000"/>
            <a:ext cx="4800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упоминание о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волости содержится во Владимирских писцовых книгах 1637-1648 годов. Там сохранилась такая запись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 волости погост на государстве Цареве и великого князя Михаила Федоровича всея Руси земле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Существует несколько версий происхождения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населенного пункта. Одна из них версия  - от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«туман», так как поселение образовалось в глухой болотистой местности, над которой часто висел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туман, вторая –   название  происходит из эрзянского и марийского языков, в которых «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тумо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означает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«дуб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«непроходимый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лес».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XVII в.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волость относилась к Владимирскому уезду, в 1778 г. отнесена к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Касимовскому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уезду Рязанского наместничества и состояла из с.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Тумы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Николаевской волости и ст.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Тумы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узкоколейной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-Владимирской железной дороги. В 1924 г.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Тумская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волость в составе Рязанского уезда. С 1929 по 1962 гг.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административный центр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Тумского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В 1963 г. входит в </a:t>
            </a:r>
            <a:r>
              <a:rPr lang="ru-R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Клепиковский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район. Статус рабочего поселка присвоен в 1938 г.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0" y="6402323"/>
            <a:ext cx="345948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67313" y="5106741"/>
            <a:ext cx="0" cy="293370"/>
          </a:xfrm>
          <a:custGeom>
            <a:avLst/>
            <a:gdLst/>
            <a:ahLst/>
            <a:cxnLst/>
            <a:rect l="l" t="t" r="r" b="b"/>
            <a:pathLst>
              <a:path h="293370">
                <a:moveTo>
                  <a:pt x="0" y="0"/>
                </a:moveTo>
                <a:lnTo>
                  <a:pt x="0" y="293012"/>
                </a:lnTo>
              </a:path>
            </a:pathLst>
          </a:custGeom>
          <a:ln w="3175">
            <a:solidFill>
              <a:srgbClr val="0066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67313" y="5106741"/>
            <a:ext cx="0" cy="293370"/>
          </a:xfrm>
          <a:custGeom>
            <a:avLst/>
            <a:gdLst/>
            <a:ahLst/>
            <a:cxnLst/>
            <a:rect l="l" t="t" r="r" b="b"/>
            <a:pathLst>
              <a:path h="293370">
                <a:moveTo>
                  <a:pt x="0" y="30172"/>
                </a:moveTo>
                <a:lnTo>
                  <a:pt x="0" y="20115"/>
                </a:lnTo>
                <a:lnTo>
                  <a:pt x="0" y="10057"/>
                </a:lnTo>
                <a:lnTo>
                  <a:pt x="0" y="0"/>
                </a:lnTo>
                <a:lnTo>
                  <a:pt x="0" y="262839"/>
                </a:lnTo>
                <a:lnTo>
                  <a:pt x="0" y="272897"/>
                </a:lnTo>
                <a:lnTo>
                  <a:pt x="0" y="282954"/>
                </a:lnTo>
                <a:lnTo>
                  <a:pt x="0" y="293012"/>
                </a:lnTo>
                <a:lnTo>
                  <a:pt x="0" y="30172"/>
                </a:lnTo>
                <a:close/>
              </a:path>
            </a:pathLst>
          </a:custGeom>
          <a:ln w="100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74164" y="68580"/>
            <a:ext cx="4867655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88335" y="373379"/>
            <a:ext cx="3639312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220848" y="124411"/>
            <a:ext cx="454850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45" dirty="0"/>
              <a:t>2. </a:t>
            </a:r>
            <a:r>
              <a:rPr spc="-65" dirty="0"/>
              <a:t>НАСЕЛЕНИЕ И </a:t>
            </a:r>
            <a:r>
              <a:rPr spc="-70" dirty="0"/>
              <a:t>СОЦИАЛЬНАЯ </a:t>
            </a:r>
            <a:r>
              <a:rPr spc="-60" dirty="0"/>
              <a:t>СФЕРА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835020" y="429211"/>
            <a:ext cx="332041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i="1" spc="-45" dirty="0">
                <a:solidFill>
                  <a:srgbClr val="E4FFFF"/>
                </a:solidFill>
                <a:latin typeface="Tahoma"/>
                <a:cs typeface="Tahoma"/>
              </a:rPr>
              <a:t>2.1. </a:t>
            </a:r>
            <a:r>
              <a:rPr sz="2100" i="1" spc="-55" dirty="0">
                <a:solidFill>
                  <a:srgbClr val="E4FFFF"/>
                </a:solidFill>
                <a:latin typeface="Tahoma"/>
                <a:cs typeface="Tahoma"/>
              </a:rPr>
              <a:t>Численность</a:t>
            </a:r>
            <a:r>
              <a:rPr sz="2100" i="1" spc="-105" dirty="0">
                <a:solidFill>
                  <a:srgbClr val="E4FFFF"/>
                </a:solidFill>
                <a:latin typeface="Tahoma"/>
                <a:cs typeface="Tahoma"/>
              </a:rPr>
              <a:t> </a:t>
            </a:r>
            <a:r>
              <a:rPr sz="2100" i="1" spc="-50" dirty="0">
                <a:solidFill>
                  <a:srgbClr val="E4FFFF"/>
                </a:solidFill>
                <a:latin typeface="Tahoma"/>
                <a:cs typeface="Tahoma"/>
              </a:rPr>
              <a:t>населения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68247" y="4114801"/>
            <a:ext cx="3366491" cy="20387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8371585" y="6461683"/>
            <a:ext cx="249554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solidFill>
                  <a:srgbClr val="FFFFFF"/>
                </a:solidFill>
                <a:latin typeface="Arial"/>
                <a:cs typeface="Arial"/>
              </a:rPr>
              <a:pPr marL="25400">
                <a:lnSpc>
                  <a:spcPts val="1650"/>
                </a:lnSpc>
              </a:pPr>
              <a:t>8</a:t>
            </a:fld>
            <a:endParaRPr sz="14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837169" y="1246378"/>
            <a:ext cx="8464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37490">
              <a:lnSpc>
                <a:spcPct val="100000"/>
              </a:lnSpc>
              <a:spcBef>
                <a:spcPts val="95"/>
              </a:spcBef>
            </a:pPr>
            <a:r>
              <a:rPr sz="16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8" y="1237019"/>
            <a:ext cx="3366490" cy="2182622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4191000" y="1066800"/>
            <a:ext cx="4648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Численность населения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р.п.Тума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  5 779 человек, в том числе  мужчин – 2574 человек, женщин-3205 человек.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Численность  экономически активного населения-2 894 человек.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310" y="3294489"/>
            <a:ext cx="4517580" cy="2859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2940" y="6402323"/>
            <a:ext cx="445007" cy="300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 txBox="1">
            <a:spLocks noGrp="1"/>
          </p:cNvSpPr>
          <p:nvPr>
            <p:ph type="title"/>
          </p:nvPr>
        </p:nvSpPr>
        <p:spPr>
          <a:xfrm>
            <a:off x="3213543" y="295602"/>
            <a:ext cx="258889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50" dirty="0" smtClean="0"/>
              <a:t>2.</a:t>
            </a:r>
            <a:r>
              <a:rPr lang="ru-RU" spc="-50" dirty="0" smtClean="0"/>
              <a:t>2</a:t>
            </a:r>
            <a:r>
              <a:rPr spc="-50" dirty="0" smtClean="0"/>
              <a:t>.</a:t>
            </a:r>
            <a:r>
              <a:rPr spc="-135" dirty="0" smtClean="0"/>
              <a:t> </a:t>
            </a:r>
            <a:r>
              <a:rPr spc="-55" dirty="0"/>
              <a:t>Здравоохранение</a:t>
            </a:r>
          </a:p>
        </p:txBody>
      </p:sp>
      <p:sp>
        <p:nvSpPr>
          <p:cNvPr id="230" name="object 2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pPr marL="25400">
                <a:lnSpc>
                  <a:spcPts val="1650"/>
                </a:lnSpc>
              </a:pPr>
              <a:t>9</a:t>
            </a:fld>
            <a:endParaRPr dirty="0"/>
          </a:p>
        </p:txBody>
      </p:sp>
      <p:pic>
        <p:nvPicPr>
          <p:cNvPr id="231" name="Рисунок 2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05345"/>
            <a:ext cx="3124964" cy="2106168"/>
          </a:xfrm>
          <a:prstGeom prst="rect">
            <a:avLst/>
          </a:prstGeom>
        </p:spPr>
      </p:pic>
      <p:pic>
        <p:nvPicPr>
          <p:cNvPr id="233" name="Рисунок 2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9" y="3276600"/>
            <a:ext cx="3123313" cy="1901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990600"/>
            <a:ext cx="476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заполнить актуальными данными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наименование,адрес,услуги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прочее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1623</TotalTime>
  <Words>3079</Words>
  <Application>Microsoft Office PowerPoint</Application>
  <PresentationFormat>Экран (4:3)</PresentationFormat>
  <Paragraphs>317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Уважаемые инвесторы и партнеры!</vt:lpstr>
      <vt:lpstr>Презентация PowerPoint</vt:lpstr>
      <vt:lpstr>1. ОБЩИЕ СВЕДЕНИЯ МУНИЦИПАЛЬНОГО ОБРАЗОВАНИЯ</vt:lpstr>
      <vt:lpstr>1.2. Географическое положение</vt:lpstr>
      <vt:lpstr>1.3 Экологическая ситуация</vt:lpstr>
      <vt:lpstr>1.4. Историческая справка</vt:lpstr>
      <vt:lpstr>2. НАСЕЛЕНИЕ И СОЦИАЛЬНАЯ СФЕРА</vt:lpstr>
      <vt:lpstr>2.2. Здравоохранение</vt:lpstr>
      <vt:lpstr>Презентация PowerPoint</vt:lpstr>
      <vt:lpstr>2.3.2. Дошкольное и дополнительное образование</vt:lpstr>
      <vt:lpstr>2.4. Физическая культура и спорт</vt:lpstr>
      <vt:lpstr>2.5. Культура</vt:lpstr>
      <vt:lpstr>Презентация PowerPoint</vt:lpstr>
      <vt:lpstr>3.2. Связь и телекоммуникации</vt:lpstr>
      <vt:lpstr>3.3. Энергоснабжение, газоснабжение,водоснабжение,водоотведение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4.3.Общественнное питание  и бытовое обслуживание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131</cp:revision>
  <cp:lastPrinted>2019-11-18T14:07:59Z</cp:lastPrinted>
  <dcterms:created xsi:type="dcterms:W3CDTF">2019-08-20T06:38:54Z</dcterms:created>
  <dcterms:modified xsi:type="dcterms:W3CDTF">2022-07-08T12:31:11Z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2016-02-18T00:00:00Z</vt:filetime>
  </property>
  <property fmtid="{D5CDD505-2E9C-101B-9397-08002B2CF9AE}" pid="3" name="Creator">
    <vt:lpwstr>convertstandard.com</vt:lpwstr>
  </property>
  <property fmtid="{D5CDD505-2E9C-101B-9397-08002B2CF9AE}" pid="4" name="LastSaved">
    <vt:filetime>2019-08-20T00:00:00Z</vt:filetime>
  </property>
</Properties>
</file>